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311" r:id="rId2"/>
    <p:sldId id="257" r:id="rId3"/>
    <p:sldId id="314" r:id="rId4"/>
    <p:sldId id="315" r:id="rId5"/>
    <p:sldId id="316" r:id="rId6"/>
    <p:sldId id="282" r:id="rId7"/>
    <p:sldId id="268" r:id="rId8"/>
    <p:sldId id="259" r:id="rId9"/>
    <p:sldId id="260" r:id="rId10"/>
    <p:sldId id="300" r:id="rId11"/>
    <p:sldId id="303" r:id="rId12"/>
    <p:sldId id="301" r:id="rId13"/>
    <p:sldId id="305" r:id="rId14"/>
    <p:sldId id="312" r:id="rId15"/>
    <p:sldId id="307" r:id="rId16"/>
    <p:sldId id="306" r:id="rId17"/>
    <p:sldId id="304" r:id="rId18"/>
    <p:sldId id="308" r:id="rId19"/>
    <p:sldId id="309" r:id="rId20"/>
    <p:sldId id="310" r:id="rId21"/>
    <p:sldId id="313" r:id="rId22"/>
  </p:sldIdLst>
  <p:sldSz cx="9144000" cy="5143500" type="screen16x9"/>
  <p:notesSz cx="6858000" cy="9144000"/>
  <p:embeddedFontLst>
    <p:embeddedFont>
      <p:font typeface="Barlow" panose="020B0604020202020204" charset="0"/>
      <p:regular r:id="rId24"/>
      <p:bold r:id="rId25"/>
      <p:italic r:id="rId26"/>
      <p:boldItalic r:id="rId27"/>
    </p:embeddedFont>
    <p:embeddedFont>
      <p:font typeface="Barlow Light" panose="020B0604020202020204" charset="0"/>
      <p:regular r:id="rId28"/>
      <p:bold r:id="rId29"/>
      <p:italic r:id="rId30"/>
      <p:boldItalic r:id="rId31"/>
    </p:embeddedFont>
    <p:embeddedFont>
      <p:font typeface="Barlow Medium" panose="020B0604020202020204" charset="0"/>
      <p:regular r:id="rId32"/>
      <p:bold r:id="rId33"/>
      <p:italic r:id="rId34"/>
      <p:boldItalic r:id="rId35"/>
    </p:embeddedFont>
    <p:embeddedFont>
      <p:font typeface="Questrial" panose="020B0604020202020204" charset="0"/>
      <p:regular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Work Sans Regular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4F1C3-C3F5-4754-87D1-C801D9E34E2E}">
  <a:tblStyle styleId="{1194F1C3-C3F5-4754-87D1-C801D9E34E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abbedf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abbedf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978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bbedf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bbedf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69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997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241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6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776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47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bbedf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bbedf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321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132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48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487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07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0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1abbedfc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1abbedfc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25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4275" y="4379246"/>
            <a:ext cx="4121400" cy="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5097072" y="242160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ork Sans Regular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2"/>
          </p:nvPr>
        </p:nvSpPr>
        <p:spPr>
          <a:xfrm flipH="1">
            <a:off x="5097075" y="1634250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600" b="1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Regular"/>
              <a:buNone/>
              <a:defRPr sz="1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CUSTOM_14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04675" y="1674350"/>
            <a:ext cx="28848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0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Regular"/>
              <a:buNone/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pic>
        <p:nvPicPr>
          <p:cNvPr id="4" name="Picture 4" descr="IÉSEG - Ecole de Commerce à Paris et Lille : Bachelor, Masters, MSc">
            <a:extLst>
              <a:ext uri="{FF2B5EF4-FFF2-40B4-BE49-F238E27FC236}">
                <a16:creationId xmlns:a16="http://schemas.microsoft.com/office/drawing/2014/main" id="{4E0CF602-E34C-42F9-BC1F-2F210383F3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87" y="4730152"/>
            <a:ext cx="776835" cy="2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67" r:id="rId5"/>
    <p:sldLayoutId id="214748366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ucidmanager.org/create-air-travel-route-map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ucidmanager.org/create-air-travel-route-map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ucidmanager.org/create-air-travel-route-map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harte sanitaire Covid-19 : La destination Lille s'engage - Hello Lille -  L'agence d'attractivité">
            <a:extLst>
              <a:ext uri="{FF2B5EF4-FFF2-40B4-BE49-F238E27FC236}">
                <a16:creationId xmlns:a16="http://schemas.microsoft.com/office/drawing/2014/main" id="{C3EB936D-56BB-45A0-B782-0734AF2A1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9" y="242761"/>
            <a:ext cx="8674662" cy="467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4275" y="4379246"/>
            <a:ext cx="4121400" cy="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Medium" panose="020B0604020202020204" charset="0"/>
              </a:rPr>
              <a:t>Presented by: Pooja Shah</a:t>
            </a:r>
            <a:endParaRPr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Medium" panose="020B060402020202020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Booking.com Web Scraping</a:t>
            </a:r>
            <a:endParaRPr sz="5500" b="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ork Sans Regular"/>
            </a:endParaRPr>
          </a:p>
        </p:txBody>
      </p:sp>
      <p:pic>
        <p:nvPicPr>
          <p:cNvPr id="7" name="Picture 4" descr="IÉSEG - Ecole de Commerce à Paris et Lille : Bachelor, Masters, MSc">
            <a:extLst>
              <a:ext uri="{FF2B5EF4-FFF2-40B4-BE49-F238E27FC236}">
                <a16:creationId xmlns:a16="http://schemas.microsoft.com/office/drawing/2014/main" id="{28034DE7-AA12-4C18-BFC3-9BE244E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514" y="438871"/>
            <a:ext cx="956797" cy="29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39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Options by Areas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4986923" y="2283214"/>
            <a:ext cx="3552405" cy="104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As anticipated, Lille Centre has maximum number of hotels, followed by Vieux Lille in a duration of 12 months</a:t>
            </a:r>
            <a:endParaRPr sz="1400" dirty="0">
              <a:solidFill>
                <a:schemeClr val="dk1"/>
              </a:solidFill>
              <a:uFill>
                <a:noFill/>
              </a:uFill>
              <a:latin typeface="Barlow"/>
              <a:sym typeface="Arial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5558020" y="1236564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D4215-106F-4062-A475-05D982B4B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2" y="1246696"/>
            <a:ext cx="4032064" cy="37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11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0800000">
            <a:off x="3129756" y="1308669"/>
            <a:ext cx="2884500" cy="17307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139031" y="189511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114556" y="189511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1739080" y="2895067"/>
            <a:ext cx="1635452" cy="4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Availability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075243" y="1613119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</a:t>
            </a: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icing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5804431" y="2962621"/>
            <a:ext cx="15537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Ratings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49000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093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Price Per Night - Month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261320" y="2087264"/>
            <a:ext cx="3469108" cy="2730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Lower 50%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of the hotels have similar or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standard price range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throughout the year (except Sept.)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The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top half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of the hotels have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varied prices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across all months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September (being the festival month) and June (being the summer month) have a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larger third quartile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 possibly because of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higher earning scope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 during those months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ACBB82-81D3-45C5-9996-189A82F13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294" y="1141228"/>
            <a:ext cx="4656138" cy="31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4;p28">
            <a:extLst>
              <a:ext uri="{FF2B5EF4-FFF2-40B4-BE49-F238E27FC236}">
                <a16:creationId xmlns:a16="http://schemas.microsoft.com/office/drawing/2014/main" id="{E7EA13E7-18CD-4D40-BBC4-2BAD211C6084}"/>
              </a:ext>
            </a:extLst>
          </p:cNvPr>
          <p:cNvSpPr txBox="1">
            <a:spLocks/>
          </p:cNvSpPr>
          <p:nvPr/>
        </p:nvSpPr>
        <p:spPr>
          <a:xfrm flipH="1">
            <a:off x="725726" y="1227123"/>
            <a:ext cx="2631000" cy="7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SzPts val="1800"/>
              <a:buFont typeface="Work Sans Regular"/>
              <a:buNone/>
              <a:defRPr sz="1600" b="1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indent="-304800">
              <a:buSzPts val="1800"/>
              <a:buFont typeface="Work Sans Regular"/>
              <a:buNone/>
              <a:defRPr sz="1800"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GB" dirty="0"/>
              <a:t>Insights:</a:t>
            </a:r>
          </a:p>
        </p:txBody>
      </p:sp>
    </p:spTree>
    <p:extLst>
      <p:ext uri="{BB962C8B-B14F-4D97-AF65-F5344CB8AC3E}">
        <p14:creationId xmlns:p14="http://schemas.microsoft.com/office/powerpoint/2010/main" val="164181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Price Per Area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5396178" y="1494974"/>
            <a:ext cx="3480783" cy="290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 err="1">
                <a:solidFill>
                  <a:schemeClr val="dk1"/>
                </a:solidFill>
                <a:latin typeface="Barlow" panose="020B0604020202020204" charset="0"/>
              </a:rPr>
              <a:t>Bois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 </a:t>
            </a:r>
            <a:r>
              <a:rPr lang="en-GB" sz="1400" b="1" dirty="0" err="1">
                <a:solidFill>
                  <a:schemeClr val="dk1"/>
                </a:solidFill>
                <a:latin typeface="Barlow" panose="020B0604020202020204" charset="0"/>
              </a:rPr>
              <a:t>Blancs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 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seems to have only 1 hotel which explains why its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median price is higher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 than all other quartiers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Top 50% of the hotels in 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Vieux Lille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is higher priced compared to top 50% in other locations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Faubourg de </a:t>
            </a:r>
            <a:r>
              <a:rPr lang="en-GB" sz="1400" b="1" dirty="0" err="1">
                <a:solidFill>
                  <a:schemeClr val="dk1"/>
                </a:solidFill>
                <a:latin typeface="Barlow" panose="020B0604020202020204" charset="0"/>
              </a:rPr>
              <a:t>Béthune</a:t>
            </a: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is a low-budget area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5396179" y="564889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6E3AA2B-3D6A-4CB0-8272-88732ACB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2" y="1494974"/>
            <a:ext cx="4493553" cy="303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10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Price Per Area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689826" y="1024829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2C570D4-ACC8-4B88-BF67-E10A055F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69" y="1024829"/>
            <a:ext cx="3569409" cy="335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8EE954-752D-47A6-995B-8303851D639B}"/>
              </a:ext>
            </a:extLst>
          </p:cNvPr>
          <p:cNvSpPr/>
          <p:nvPr/>
        </p:nvSpPr>
        <p:spPr>
          <a:xfrm>
            <a:off x="538434" y="1885618"/>
            <a:ext cx="3798897" cy="271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Clr>
                <a:schemeClr val="accent4"/>
              </a:buClr>
              <a:buSzPts val="12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As the previous boxplot suggests, 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Faubourg de </a:t>
            </a:r>
            <a:r>
              <a:rPr lang="en-GB" b="1" dirty="0" err="1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Béthune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has 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lowest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hotel prices and </a:t>
            </a:r>
            <a:r>
              <a:rPr lang="en-GB" b="1" dirty="0" err="1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Bois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</a:t>
            </a:r>
            <a:r>
              <a:rPr lang="en-GB" b="1" dirty="0" err="1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Blancs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is 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expensive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compared to most others because of a hotel's monopoly in the area</a:t>
            </a:r>
          </a:p>
          <a:p>
            <a:pPr marL="457200" indent="-304800">
              <a:lnSpc>
                <a:spcPct val="115000"/>
              </a:lnSpc>
              <a:buClr>
                <a:schemeClr val="accent4"/>
              </a:buClr>
              <a:buSzPts val="12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However, while the boxplot gave an 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impression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that possibly Lille Centre and Vieux Lille would be more expensive, it turns out that average price for </a:t>
            </a:r>
            <a:r>
              <a:rPr lang="en-GB" b="1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Vauban is higher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than all other areas</a:t>
            </a:r>
          </a:p>
        </p:txBody>
      </p:sp>
    </p:spTree>
    <p:extLst>
      <p:ext uri="{BB962C8B-B14F-4D97-AF65-F5344CB8AC3E}">
        <p14:creationId xmlns:p14="http://schemas.microsoft.com/office/powerpoint/2010/main" val="151254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692092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Price Per Area – Map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BA425A-450D-460D-BF56-9129DEB620E6}"/>
              </a:ext>
            </a:extLst>
          </p:cNvPr>
          <p:cNvSpPr/>
          <p:nvPr/>
        </p:nvSpPr>
        <p:spPr>
          <a:xfrm>
            <a:off x="5785804" y="2265770"/>
            <a:ext cx="2575501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04800">
              <a:lnSpc>
                <a:spcPct val="115000"/>
              </a:lnSpc>
              <a:buClr>
                <a:schemeClr val="accent4"/>
              </a:buClr>
              <a:buSzPts val="1200"/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Geolocation map with hover data with </a:t>
            </a:r>
            <a:r>
              <a:rPr lang="en-GB" dirty="0" err="1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Plotly</a:t>
            </a:r>
            <a:r>
              <a:rPr lang="en-GB" dirty="0">
                <a:solidFill>
                  <a:schemeClr val="dk1"/>
                </a:solidFill>
                <a:latin typeface="Barlow" panose="020B0604020202020204" charset="0"/>
                <a:cs typeface="Barlow Light"/>
                <a:sym typeface="Barlow Light"/>
              </a:rPr>
              <a:t> package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8C8D78-FB5F-47D0-9997-625DA1DCF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71" y="1287810"/>
            <a:ext cx="5030464" cy="31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53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093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Price Per Area Per Month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4697834" y="714022"/>
            <a:ext cx="4093163" cy="3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Vauban: 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January- May, September onwards  – High - student area with most universities &amp; colleges 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June-August – Low – Students go back home/on vacation during the summer break 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Vieux Lille and Lille Centre: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Similar trend as favourite tourist places 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Peak in September is explained earlier - </a:t>
            </a:r>
            <a:r>
              <a:rPr lang="en-GB" sz="1400" dirty="0" err="1">
                <a:solidFill>
                  <a:schemeClr val="dk1"/>
                </a:solidFill>
                <a:latin typeface="Barlow" panose="020B0604020202020204" charset="0"/>
                <a:sym typeface="Arial"/>
              </a:rPr>
              <a:t>Braderie</a:t>
            </a:r>
            <a:endParaRPr lang="en-GB" sz="1400" dirty="0">
              <a:solidFill>
                <a:schemeClr val="dk1"/>
              </a:solidFill>
              <a:latin typeface="Barlow" panose="020B0604020202020204" charset="0"/>
              <a:sym typeface="Arial"/>
            </a:endParaRP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Faubourg de </a:t>
            </a:r>
            <a:r>
              <a:rPr lang="en-GB" sz="1400" dirty="0" err="1">
                <a:solidFill>
                  <a:schemeClr val="dk1"/>
                </a:solidFill>
                <a:latin typeface="Barlow" panose="020B0604020202020204" charset="0"/>
                <a:sym typeface="Arial"/>
              </a:rPr>
              <a:t>Béthune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 : 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  <a:sym typeface="Arial"/>
              </a:rPr>
              <a:t>Low because of its reputation as among the poorest and unsafe areas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GB" sz="1400" dirty="0">
              <a:solidFill>
                <a:schemeClr val="dk1"/>
              </a:solidFill>
              <a:latin typeface="Barlow" panose="020B0604020202020204" charset="0"/>
              <a:sym typeface="Arial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7C47885-C029-4EBB-B2E9-A87ECAB2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58" y="1581026"/>
            <a:ext cx="4781828" cy="278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66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0800000">
            <a:off x="3129756" y="130866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139031" y="1895119"/>
            <a:ext cx="2884500" cy="17307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114556" y="189511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1739080" y="2895067"/>
            <a:ext cx="1635452" cy="4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Availability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075243" y="1613119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</a:t>
            </a: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icing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5804431" y="2962621"/>
            <a:ext cx="15537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Ratings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07161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Ratings &amp; Price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4751898" y="1117506"/>
            <a:ext cx="4056680" cy="210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</a:rPr>
              <a:t>As the ratings increase there's also a corresponding change in price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</a:rPr>
              <a:t>The "Very Good" hotels are super bunched up with the highest count of hotels and competitive prices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dk1"/>
                </a:solidFill>
                <a:latin typeface="Barlow" panose="020B0604020202020204" charset="0"/>
              </a:rPr>
              <a:t>Most of the high price outliers in the "Good" range are from 2-3 properties in Vieux Lille consistently priced higher than properties in the "Good" range in other locations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4886381" y="254264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74979-3747-4BE4-9010-64AB8741C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8" t="3720" b="1458"/>
          <a:stretch/>
        </p:blipFill>
        <p:spPr>
          <a:xfrm>
            <a:off x="6020474" y="3131187"/>
            <a:ext cx="1691236" cy="16138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07B6157-CDE0-4E46-B229-230BBD44E407}"/>
              </a:ext>
            </a:extLst>
          </p:cNvPr>
          <p:cNvGrpSpPr/>
          <p:nvPr/>
        </p:nvGrpSpPr>
        <p:grpSpPr>
          <a:xfrm>
            <a:off x="241362" y="1510092"/>
            <a:ext cx="4150741" cy="2754411"/>
            <a:chOff x="241362" y="1493907"/>
            <a:chExt cx="4063941" cy="273013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0441DF8C-44C2-4EA4-B7D6-AC3510117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62" y="1493907"/>
              <a:ext cx="4063941" cy="2730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9E5616B0-B2D4-4C7E-8B4B-A198252DE851}"/>
                </a:ext>
              </a:extLst>
            </p:cNvPr>
            <p:cNvSpPr/>
            <p:nvPr/>
          </p:nvSpPr>
          <p:spPr>
            <a:xfrm rot="16200000">
              <a:off x="2735109" y="2338596"/>
              <a:ext cx="1019595" cy="1731696"/>
            </a:xfrm>
            <a:prstGeom prst="rtTriangl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845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Correlation Matrix – </a:t>
            </a:r>
            <a:br>
              <a:rPr lang="en-GB" b="1" dirty="0"/>
            </a:br>
            <a:r>
              <a:rPr lang="en-GB" b="1" dirty="0"/>
              <a:t>Positive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4850688" y="1482302"/>
            <a:ext cx="3726869" cy="28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Direct correlation between inclusion of breakfast in the booking and the total price per night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  <a:latin typeface="Barlow" panose="020B0604020202020204" charset="0"/>
              </a:rPr>
              <a:t>Interesting: 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Good correlation between 'breakfast' and 'cancellation', meaning that hotels that offer one of these services also tend to offer the other one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Higher the ratings, higher the cost per night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Slight positive correlation between free cancellation service and higher ratings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5088682" y="610314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C422CC-D306-48B9-A691-A6FAC5F7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3" y="1587499"/>
            <a:ext cx="34099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66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32525" y="991800"/>
            <a:ext cx="6549300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Information collected by Web Scraping from </a:t>
            </a:r>
            <a:r>
              <a:rPr lang="en-GB" sz="1400" b="1" dirty="0">
                <a:solidFill>
                  <a:schemeClr val="dk1"/>
                </a:solidFill>
              </a:rPr>
              <a:t>Booking.com </a:t>
            </a:r>
            <a:r>
              <a:rPr lang="en-GB" sz="1400" dirty="0">
                <a:solidFill>
                  <a:schemeClr val="dk1"/>
                </a:solidFill>
              </a:rPr>
              <a:t>for the city of </a:t>
            </a:r>
            <a:r>
              <a:rPr lang="en-GB" sz="1400" b="1" dirty="0">
                <a:solidFill>
                  <a:schemeClr val="dk1"/>
                </a:solidFill>
              </a:rPr>
              <a:t>Lille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sz="1400" dirty="0">
              <a:solidFill>
                <a:schemeClr val="dk1"/>
              </a:solidFill>
            </a:endParaRPr>
          </a:p>
          <a:p>
            <a:pPr lvl="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Data extracted on monthly basis for a total of 12 months from </a:t>
            </a:r>
            <a:r>
              <a:rPr lang="en-GB" sz="1400" b="1" dirty="0">
                <a:solidFill>
                  <a:schemeClr val="dk1"/>
                </a:solidFill>
              </a:rPr>
              <a:t>December 2020 to November 2021</a:t>
            </a:r>
          </a:p>
          <a:p>
            <a:pPr marL="152400" indent="0">
              <a:buClr>
                <a:schemeClr val="accent4"/>
              </a:buClr>
              <a:buNone/>
            </a:pPr>
            <a:endParaRPr sz="1400" dirty="0">
              <a:solidFill>
                <a:schemeClr val="dk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Key variables include</a:t>
            </a:r>
            <a:r>
              <a:rPr lang="en" sz="1400" dirty="0">
                <a:solidFill>
                  <a:schemeClr val="dk1"/>
                </a:solidFill>
              </a:rPr>
              <a:t>: </a:t>
            </a:r>
            <a:endParaRPr sz="1400" dirty="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Hotel/Apartment Name                                                                   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Location (in Lille)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Total Price in Euros </a:t>
            </a:r>
          </a:p>
          <a:p>
            <a:pPr marL="609600" lvl="0" indent="0">
              <a:buClr>
                <a:schemeClr val="accent4"/>
              </a:buClr>
              <a:buNone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	(for the selected period i.e. month)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Number of nights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Number of persons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Room Type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Beds</a:t>
            </a:r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Scope: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56F29-2764-45A0-8E88-AB18739AC8E1}"/>
              </a:ext>
            </a:extLst>
          </p:cNvPr>
          <p:cNvSpPr txBox="1"/>
          <p:nvPr/>
        </p:nvSpPr>
        <p:spPr>
          <a:xfrm>
            <a:off x="3944275" y="2571750"/>
            <a:ext cx="41905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Rating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Rating Title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Number of reviews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Distance from city centre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Booking start date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Booking end date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Is breakfast included in the price?</a:t>
            </a:r>
          </a:p>
          <a:p>
            <a:pPr marL="914400" lvl="0">
              <a:buClr>
                <a:schemeClr val="accent4"/>
              </a:buClr>
              <a:buFont typeface="Roboto Condensed"/>
              <a:buChar char="▸"/>
            </a:pPr>
            <a:r>
              <a:rPr lang="en-GB" dirty="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</a:rPr>
              <a:t>Is free cancellation option applicable?</a:t>
            </a:r>
          </a:p>
          <a:p>
            <a:endParaRPr lang="en-GB" dirty="0"/>
          </a:p>
        </p:txBody>
      </p:sp>
      <p:pic>
        <p:nvPicPr>
          <p:cNvPr id="2052" name="Picture 4" descr="IÉSEG - Ecole de Commerce à Paris et Lille : Bachelor, Masters, MSc">
            <a:extLst>
              <a:ext uri="{FF2B5EF4-FFF2-40B4-BE49-F238E27FC236}">
                <a16:creationId xmlns:a16="http://schemas.microsoft.com/office/drawing/2014/main" id="{3AA18D9C-A26A-41BF-A95E-86CD1D06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87" y="4730152"/>
            <a:ext cx="776835" cy="2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 dirty="0"/>
              <a:t>Correlation Matrix – </a:t>
            </a:r>
            <a:br>
              <a:rPr lang="en-GB" b="1" dirty="0"/>
            </a:br>
            <a:r>
              <a:rPr lang="en-GB" b="1" dirty="0"/>
              <a:t>Negative</a:t>
            </a:r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510165" y="1644133"/>
            <a:ext cx="3835258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As the hotels are closer to the city centre (distance), the ratings on an average are higher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Hotels closer to the city centre are priced higher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Closer the hotel to the centre, more options for free cancellation are available. Possible explanation: These hotels would have more assurance of being occupied even later while far away hotels cannot expect the same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C422CC-D306-48B9-A691-A6FAC5F7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72" y="1239029"/>
            <a:ext cx="3680369" cy="323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720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74F3-1C52-4FCF-9BD5-F22C4BB37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679" y="1678452"/>
            <a:ext cx="4258641" cy="1786595"/>
          </a:xfrm>
        </p:spPr>
        <p:txBody>
          <a:bodyPr/>
          <a:lstStyle/>
          <a:p>
            <a:pPr algn="ctr"/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r>
              <a:rPr lang="en-GB" sz="1800" dirty="0">
                <a:solidFill>
                  <a:schemeClr val="accent4"/>
                </a:solidFill>
              </a:rPr>
              <a:t>Questions? </a:t>
            </a:r>
            <a:endParaRPr lang="en-GB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0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04675" y="894697"/>
            <a:ext cx="8279248" cy="4259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Definition of Scope: </a:t>
            </a:r>
            <a:r>
              <a:rPr lang="en-GB" sz="1400" dirty="0">
                <a:solidFill>
                  <a:schemeClr val="dk1"/>
                </a:solidFill>
              </a:rPr>
              <a:t>Based on the information available from Booking.com, I decided that I wanted to </a:t>
            </a:r>
            <a:r>
              <a:rPr lang="en-GB" sz="1400" b="1" dirty="0">
                <a:solidFill>
                  <a:schemeClr val="dk1"/>
                </a:solidFill>
              </a:rPr>
              <a:t>focus</a:t>
            </a:r>
            <a:r>
              <a:rPr lang="en-GB" sz="1400" dirty="0">
                <a:solidFill>
                  <a:schemeClr val="dk1"/>
                </a:solidFill>
              </a:rPr>
              <a:t> my analyses on 3 aspects for a duration of 1 year : Availability of accommodation options | Price | Ratings &amp; Reviews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Definition of Goals:  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</a:rPr>
              <a:t>Have a clean usable data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</a:rPr>
              <a:t>Find relationships between several variables such as price, ratings, services offered, distance from city centre and more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Data collection : </a:t>
            </a:r>
            <a:r>
              <a:rPr lang="en-GB" sz="1400" dirty="0">
                <a:solidFill>
                  <a:schemeClr val="dk1"/>
                </a:solidFill>
              </a:rPr>
              <a:t>After several trial and errors, I succeeded downloading a CSV using </a:t>
            </a:r>
            <a:r>
              <a:rPr lang="en-GB" sz="1400" dirty="0" err="1">
                <a:solidFill>
                  <a:schemeClr val="dk1"/>
                </a:solidFill>
              </a:rPr>
              <a:t>Selectorlib</a:t>
            </a:r>
            <a:endParaRPr lang="en-GB" sz="14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Understanding, Cleaning &amp; Processing: </a:t>
            </a:r>
            <a:r>
              <a:rPr lang="en-GB" sz="1400" dirty="0">
                <a:solidFill>
                  <a:schemeClr val="dk1"/>
                </a:solidFill>
              </a:rPr>
              <a:t>Dropped some nulls for certain analysis, added new columns, converted data types, etc.  using Pandas and </a:t>
            </a:r>
            <a:r>
              <a:rPr lang="en-GB" sz="1400" dirty="0" err="1">
                <a:solidFill>
                  <a:schemeClr val="dk1"/>
                </a:solidFill>
              </a:rPr>
              <a:t>Numpy</a:t>
            </a:r>
            <a:r>
              <a:rPr lang="en-GB" sz="1400" dirty="0">
                <a:solidFill>
                  <a:schemeClr val="dk1"/>
                </a:solidFill>
              </a:rPr>
              <a:t> mainly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Visualizations: </a:t>
            </a:r>
            <a:r>
              <a:rPr lang="en-GB" sz="1400" dirty="0">
                <a:solidFill>
                  <a:schemeClr val="dk1"/>
                </a:solidFill>
              </a:rPr>
              <a:t>Plotted the graphs using Matplotlib, Seaborn and </a:t>
            </a:r>
            <a:r>
              <a:rPr lang="en-GB" sz="1400" dirty="0" err="1">
                <a:solidFill>
                  <a:schemeClr val="dk1"/>
                </a:solidFill>
              </a:rPr>
              <a:t>Plotly</a:t>
            </a:r>
            <a:endParaRPr lang="en-GB" sz="14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b="1" dirty="0">
                <a:solidFill>
                  <a:schemeClr val="dk1"/>
                </a:solidFill>
              </a:rPr>
              <a:t>Insights: </a:t>
            </a:r>
            <a:r>
              <a:rPr lang="en-GB" sz="1400" dirty="0">
                <a:solidFill>
                  <a:schemeClr val="dk1"/>
                </a:solidFill>
              </a:rPr>
              <a:t>From the graphs and charts</a:t>
            </a:r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Flow:</a:t>
            </a:r>
            <a:endParaRPr dirty="0"/>
          </a:p>
        </p:txBody>
      </p:sp>
      <p:pic>
        <p:nvPicPr>
          <p:cNvPr id="2052" name="Picture 4" descr="IÉSEG - Ecole de Commerce à Paris et Lille : Bachelor, Masters, MSc">
            <a:extLst>
              <a:ext uri="{FF2B5EF4-FFF2-40B4-BE49-F238E27FC236}">
                <a16:creationId xmlns:a16="http://schemas.microsoft.com/office/drawing/2014/main" id="{3AA18D9C-A26A-41BF-A95E-86CD1D06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87" y="4730152"/>
            <a:ext cx="776835" cy="2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31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604674" y="1161733"/>
            <a:ext cx="6621513" cy="3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Web scraping without any knowledge about it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The biggest challenge was to fetch price data for hotels which was crucial for my analysis. With Beautiful Soup I could fetch all other data but not price. Hence I used </a:t>
            </a:r>
            <a:r>
              <a:rPr lang="en-GB" sz="1400" dirty="0" err="1">
                <a:solidFill>
                  <a:schemeClr val="dk1"/>
                </a:solidFill>
              </a:rPr>
              <a:t>Selectorlib</a:t>
            </a:r>
            <a:r>
              <a:rPr lang="en-GB" sz="1400" dirty="0">
                <a:solidFill>
                  <a:schemeClr val="dk1"/>
                </a:solidFill>
              </a:rPr>
              <a:t> to collect my final data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</a:rPr>
              <a:t>Data cleaning and processing took time but was necessary to make data usable</a:t>
            </a:r>
          </a:p>
          <a:p>
            <a: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8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Challenges:</a:t>
            </a:r>
            <a:endParaRPr dirty="0"/>
          </a:p>
        </p:txBody>
      </p:sp>
      <p:pic>
        <p:nvPicPr>
          <p:cNvPr id="2052" name="Picture 4" descr="IÉSEG - Ecole de Commerce à Paris et Lille : Bachelor, Masters, MSc">
            <a:extLst>
              <a:ext uri="{FF2B5EF4-FFF2-40B4-BE49-F238E27FC236}">
                <a16:creationId xmlns:a16="http://schemas.microsoft.com/office/drawing/2014/main" id="{3AA18D9C-A26A-41BF-A95E-86CD1D06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087" y="4730152"/>
            <a:ext cx="776835" cy="24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92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92D45-798F-4338-988F-3E841B0F2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587627" y="704007"/>
            <a:ext cx="7968745" cy="35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7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1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410489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Snapshot of Original </a:t>
            </a:r>
            <a:r>
              <a:rPr lang="en-GB" dirty="0" err="1"/>
              <a:t>Dataframe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A62EB9-8FF6-49C9-A36C-0EFEF9A2B22D}"/>
              </a:ext>
            </a:extLst>
          </p:cNvPr>
          <p:cNvGrpSpPr/>
          <p:nvPr/>
        </p:nvGrpSpPr>
        <p:grpSpPr>
          <a:xfrm>
            <a:off x="244887" y="1685672"/>
            <a:ext cx="8664443" cy="2048639"/>
            <a:chOff x="244887" y="1807052"/>
            <a:chExt cx="8664443" cy="204863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01E281-B737-47B2-9CBD-4ECF2E68296C}"/>
                </a:ext>
              </a:extLst>
            </p:cNvPr>
            <p:cNvGrpSpPr/>
            <p:nvPr/>
          </p:nvGrpSpPr>
          <p:grpSpPr>
            <a:xfrm>
              <a:off x="252979" y="1807052"/>
              <a:ext cx="8656351" cy="2048639"/>
              <a:chOff x="16184" y="1565717"/>
              <a:chExt cx="10725785" cy="217280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238237-FA3F-4612-A93D-66275BBFF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84" y="1565717"/>
                <a:ext cx="7250210" cy="217280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9A03EF-8A4D-4909-903F-A214159A03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6394" y="1565717"/>
                <a:ext cx="3475575" cy="2172804"/>
              </a:xfrm>
              <a:prstGeom prst="rect">
                <a:avLst/>
              </a:prstGeom>
            </p:spPr>
          </p:pic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5FCBEE-D84B-4C4E-AE51-6F2485445925}"/>
                </a:ext>
              </a:extLst>
            </p:cNvPr>
            <p:cNvCxnSpPr/>
            <p:nvPr/>
          </p:nvCxnSpPr>
          <p:spPr>
            <a:xfrm>
              <a:off x="244887" y="1807052"/>
              <a:ext cx="8656351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8544157-D311-490E-9A20-587A1DE3563C}"/>
              </a:ext>
            </a:extLst>
          </p:cNvPr>
          <p:cNvSpPr txBox="1"/>
          <p:nvPr/>
        </p:nvSpPr>
        <p:spPr>
          <a:xfrm>
            <a:off x="3398655" y="4029834"/>
            <a:ext cx="2346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Barlow Medium" panose="020B0604020202020204" charset="0"/>
              </a:rPr>
              <a:t>2713 </a:t>
            </a:r>
            <a:r>
              <a:rPr lang="en-GB" dirty="0">
                <a:latin typeface="Barlow Medium" panose="020B0604020202020204" charset="0"/>
              </a:rPr>
              <a:t>rows x </a:t>
            </a:r>
            <a:r>
              <a:rPr lang="en-GB" b="1" dirty="0">
                <a:latin typeface="Barlow Medium" panose="020B0604020202020204" charset="0"/>
              </a:rPr>
              <a:t>16 </a:t>
            </a:r>
            <a:r>
              <a:rPr lang="en-GB" dirty="0">
                <a:latin typeface="Barlow Medium" panose="020B0604020202020204" charset="0"/>
              </a:rPr>
              <a:t>columns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10800000">
            <a:off x="3129756" y="130866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5139031" y="1895119"/>
            <a:ext cx="2884500" cy="1730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3">
            <a:alphaModFix amt="2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114556" y="1895119"/>
            <a:ext cx="2884500" cy="173070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1739080" y="2895067"/>
            <a:ext cx="1635452" cy="41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Availability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075243" y="1613119"/>
            <a:ext cx="9876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Pr</a:t>
            </a: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icing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5804431" y="2962621"/>
            <a:ext cx="15537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60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Ratings</a:t>
            </a:r>
            <a:endParaRPr sz="2200" dirty="0"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9673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Room Availability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subTitle" idx="1"/>
          </p:nvPr>
        </p:nvSpPr>
        <p:spPr>
          <a:xfrm flipH="1">
            <a:off x="4459754" y="1367679"/>
            <a:ext cx="4459307" cy="3200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0">
              <a:buClr>
                <a:schemeClr val="accent4"/>
              </a:buClr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There is a </a:t>
            </a:r>
            <a:r>
              <a:rPr lang="en-GB" sz="1400" b="1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sudden drop </a:t>
            </a: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in the availability of hotels in </a:t>
            </a:r>
            <a:r>
              <a:rPr lang="en-GB" sz="1400" b="1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September</a:t>
            </a: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. On closer inspection, it is observed that the average is drastically down only during the weekend of 4-5 September which turns out to be the "</a:t>
            </a:r>
            <a:r>
              <a:rPr lang="en-GB" sz="1400" b="1" dirty="0" err="1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Braderie</a:t>
            </a:r>
            <a:r>
              <a:rPr lang="en-GB" sz="1400" b="1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 de Lille</a:t>
            </a: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" weekend that attracts 3 million visitors every year. </a:t>
            </a:r>
          </a:p>
          <a:p>
            <a:pPr marL="914400">
              <a:buClr>
                <a:schemeClr val="accent4"/>
              </a:buClr>
              <a:buFont typeface="Roboto Condensed"/>
              <a:buChar char="▸"/>
            </a:pPr>
            <a:endParaRPr lang="en-GB" sz="1400" dirty="0">
              <a:solidFill>
                <a:schemeClr val="dk1"/>
              </a:solidFill>
              <a:uFill>
                <a:noFill/>
              </a:uFill>
              <a:latin typeface="Barlow"/>
              <a:sym typeface="Arial"/>
            </a:endParaRPr>
          </a:p>
          <a:p>
            <a:pPr marL="609600" indent="0">
              <a:buClr>
                <a:schemeClr val="accent4"/>
              </a:buClr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The drop is thus explained by 2 possibilities: </a:t>
            </a:r>
          </a:p>
          <a:p>
            <a:pPr marL="952500" indent="-342900">
              <a:buClr>
                <a:schemeClr val="accent4"/>
              </a:buClr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Many of the hotels have been already booked so much in advance</a:t>
            </a:r>
          </a:p>
          <a:p>
            <a:pPr marL="952500" indent="-342900">
              <a:buClr>
                <a:schemeClr val="accent4"/>
              </a:buClr>
              <a:buFont typeface="+mj-lt"/>
              <a:buAutoNum type="arabicPeriod"/>
            </a:pPr>
            <a:r>
              <a:rPr lang="en-GB" sz="1400" dirty="0">
                <a:solidFill>
                  <a:schemeClr val="dk1"/>
                </a:solidFill>
                <a:uFill>
                  <a:noFill/>
                </a:uFill>
                <a:latin typeface="Barlow"/>
                <a:sym typeface="Arial"/>
              </a:rPr>
              <a:t>The hotels have chosen not to make the rooms available yet with hopes of higher prices in future (less likely)</a:t>
            </a:r>
            <a:endParaRPr sz="1400" dirty="0">
              <a:solidFill>
                <a:schemeClr val="dk1"/>
              </a:solidFill>
              <a:uFill>
                <a:noFill/>
              </a:uFill>
              <a:latin typeface="Barlow"/>
              <a:sym typeface="Arial"/>
            </a:endParaRPr>
          </a:p>
        </p:txBody>
      </p:sp>
      <p:sp>
        <p:nvSpPr>
          <p:cNvPr id="164" name="Google Shape;164;p28"/>
          <p:cNvSpPr txBox="1">
            <a:spLocks noGrp="1"/>
          </p:cNvSpPr>
          <p:nvPr>
            <p:ph type="subTitle" idx="2"/>
          </p:nvPr>
        </p:nvSpPr>
        <p:spPr>
          <a:xfrm flipH="1">
            <a:off x="5088682" y="610314"/>
            <a:ext cx="2631000" cy="7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Insights: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DBE92BE-B65D-45D8-929F-A0365E03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2" y="1293513"/>
            <a:ext cx="37528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09316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Hotels vs Apartments</a:t>
            </a:r>
            <a:endParaRPr dirty="0"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1"/>
          </p:nvPr>
        </p:nvSpPr>
        <p:spPr>
          <a:xfrm>
            <a:off x="277504" y="1569373"/>
            <a:ext cx="3262649" cy="2957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Availability: 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Hotels  &lt;  ~2/3</a:t>
            </a:r>
            <a:r>
              <a:rPr lang="en-GB" sz="1400" baseline="30000" dirty="0">
                <a:solidFill>
                  <a:schemeClr val="dk1"/>
                </a:solidFill>
                <a:latin typeface="Barlow" panose="020B0604020202020204" charset="0"/>
              </a:rPr>
              <a:t>rd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 Apartments</a:t>
            </a:r>
          </a:p>
          <a:p>
            <a:pPr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September: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Either apartments are booked faster than hotels</a:t>
            </a:r>
          </a:p>
          <a:p>
            <a:pPr lvl="1">
              <a:lnSpc>
                <a:spcPct val="115000"/>
              </a:lnSpc>
              <a:buClr>
                <a:schemeClr val="accent4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Or apartment owners want to keep their apartment for themselves during “</a:t>
            </a:r>
            <a:r>
              <a:rPr lang="en-GB" sz="1400" dirty="0" err="1">
                <a:solidFill>
                  <a:schemeClr val="dk1"/>
                </a:solidFill>
                <a:latin typeface="Barlow" panose="020B0604020202020204" charset="0"/>
              </a:rPr>
              <a:t>Braderie</a:t>
            </a:r>
            <a:r>
              <a:rPr lang="en-GB" sz="1400" dirty="0">
                <a:solidFill>
                  <a:schemeClr val="dk1"/>
                </a:solidFill>
                <a:latin typeface="Barlow" panose="020B0604020202020204" charset="0"/>
              </a:rPr>
              <a:t>” weekend</a:t>
            </a:r>
            <a:endParaRPr sz="1400" dirty="0">
              <a:solidFill>
                <a:schemeClr val="dk1"/>
              </a:solidFill>
              <a:latin typeface="Barlow" panose="020B060402020202020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6258D6-5BB0-46B9-ADCF-57E5473D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06" y="1222265"/>
            <a:ext cx="4660781" cy="313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DED6D4"/>
      </a:lt2>
      <a:accent1>
        <a:srgbClr val="99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976</Words>
  <Application>Microsoft Office PowerPoint</Application>
  <PresentationFormat>On-screen Show (16:9)</PresentationFormat>
  <Paragraphs>105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Work Sans Regular</vt:lpstr>
      <vt:lpstr>Barlow Medium</vt:lpstr>
      <vt:lpstr>Work Sans</vt:lpstr>
      <vt:lpstr>Barlow</vt:lpstr>
      <vt:lpstr>Roboto Condensed</vt:lpstr>
      <vt:lpstr>Barlow Light</vt:lpstr>
      <vt:lpstr>Questrial</vt:lpstr>
      <vt:lpstr>Arial</vt:lpstr>
      <vt:lpstr>Wingdings</vt:lpstr>
      <vt:lpstr>Pitch Deck Template</vt:lpstr>
      <vt:lpstr>Booking.com Web Scraping</vt:lpstr>
      <vt:lpstr>Project Scope:</vt:lpstr>
      <vt:lpstr>Project Flow:</vt:lpstr>
      <vt:lpstr>Challenges:</vt:lpstr>
      <vt:lpstr>PowerPoint Presentation</vt:lpstr>
      <vt:lpstr>Snapshot of Original Dataframe</vt:lpstr>
      <vt:lpstr>PowerPoint Presentation</vt:lpstr>
      <vt:lpstr>Room Availability</vt:lpstr>
      <vt:lpstr>Hotels vs Apartments</vt:lpstr>
      <vt:lpstr>Options by Areas</vt:lpstr>
      <vt:lpstr>PowerPoint Presentation</vt:lpstr>
      <vt:lpstr>Price Per Night - Month</vt:lpstr>
      <vt:lpstr>Price Per Area</vt:lpstr>
      <vt:lpstr>Price Per Area</vt:lpstr>
      <vt:lpstr>Price Per Area – Map </vt:lpstr>
      <vt:lpstr>Price Per Area Per Month</vt:lpstr>
      <vt:lpstr>PowerPoint Presentation</vt:lpstr>
      <vt:lpstr>Ratings &amp; Price</vt:lpstr>
      <vt:lpstr>Correlation Matrix –  Positive</vt:lpstr>
      <vt:lpstr>Correlation Matrix –  Negative</vt:lpstr>
      <vt:lpstr>Thank You! 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Booking.com Web Scraping</dc:title>
  <dc:creator>SHAH Pooja</dc:creator>
  <cp:lastModifiedBy>SHAH Pooja</cp:lastModifiedBy>
  <cp:revision>48</cp:revision>
  <dcterms:modified xsi:type="dcterms:W3CDTF">2020-11-18T15:51:56Z</dcterms:modified>
</cp:coreProperties>
</file>